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9" r:id="rId4"/>
    <p:sldId id="262" r:id="rId5"/>
    <p:sldId id="261" r:id="rId6"/>
    <p:sldId id="260" r:id="rId7"/>
    <p:sldId id="263" r:id="rId8"/>
    <p:sldId id="268" r:id="rId9"/>
    <p:sldId id="266" r:id="rId10"/>
    <p:sldId id="267" r:id="rId11"/>
    <p:sldId id="27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bliese" initials="cblies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>
      <p:cViewPr varScale="1">
        <p:scale>
          <a:sx n="74" d="100"/>
          <a:sy n="74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9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4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4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8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8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4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4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6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1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8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3116-8E77-4636-A3D4-47561CD59F0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56ACA-4373-4132-BFBE-C7E53A1B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5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65237"/>
            <a:ext cx="6477000" cy="4525963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Countries:</a:t>
            </a:r>
          </a:p>
          <a:p>
            <a:pPr marL="0" indent="0" defTabSz="274320">
              <a:buNone/>
            </a:pPr>
            <a:r>
              <a:rPr lang="en-US" b="1" dirty="0" smtClean="0"/>
              <a:t>	Australia</a:t>
            </a:r>
          </a:p>
          <a:p>
            <a:pPr marL="0" indent="0" defTabSz="274320">
              <a:buNone/>
            </a:pPr>
            <a:r>
              <a:rPr lang="en-US" b="1" dirty="0" smtClean="0"/>
              <a:t>	Botswana</a:t>
            </a:r>
          </a:p>
          <a:p>
            <a:pPr marL="0" indent="0" defTabSz="274320">
              <a:buNone/>
            </a:pPr>
            <a:r>
              <a:rPr lang="en-US" b="1" dirty="0"/>
              <a:t>	</a:t>
            </a:r>
            <a:r>
              <a:rPr lang="en-US" b="1" dirty="0" smtClean="0"/>
              <a:t>Brazil</a:t>
            </a:r>
          </a:p>
          <a:p>
            <a:pPr marL="0" indent="0" defTabSz="274320">
              <a:buNone/>
            </a:pPr>
            <a:r>
              <a:rPr lang="en-US" b="1" dirty="0"/>
              <a:t>	</a:t>
            </a:r>
            <a:r>
              <a:rPr lang="en-US" b="1" dirty="0" smtClean="0"/>
              <a:t>Canada</a:t>
            </a:r>
          </a:p>
          <a:p>
            <a:pPr marL="0" indent="0" defTabSz="274320">
              <a:buNone/>
            </a:pPr>
            <a:r>
              <a:rPr lang="en-US" b="1" dirty="0"/>
              <a:t>	</a:t>
            </a:r>
            <a:r>
              <a:rPr lang="en-US" b="1" dirty="0" smtClean="0"/>
              <a:t>China</a:t>
            </a:r>
            <a:endParaRPr lang="en-US" b="1" dirty="0"/>
          </a:p>
          <a:p>
            <a:pPr marL="0" indent="0" defTabSz="274320">
              <a:buNone/>
            </a:pPr>
            <a:r>
              <a:rPr lang="en-US" b="1" dirty="0" smtClean="0"/>
              <a:t>	Germany</a:t>
            </a:r>
          </a:p>
          <a:p>
            <a:pPr marL="0" indent="0" defTabSz="274320">
              <a:buNone/>
            </a:pPr>
            <a:r>
              <a:rPr lang="en-US" b="1" dirty="0"/>
              <a:t>	</a:t>
            </a:r>
            <a:r>
              <a:rPr lang="en-US" b="1" dirty="0" smtClean="0"/>
              <a:t>India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Indonesia</a:t>
            </a:r>
          </a:p>
          <a:p>
            <a:pPr marL="0" indent="0">
              <a:buNone/>
            </a:pPr>
            <a:r>
              <a:rPr lang="en-US" b="1" dirty="0" smtClean="0"/>
              <a:t>Japan</a:t>
            </a:r>
          </a:p>
          <a:p>
            <a:pPr marL="0" indent="0">
              <a:buNone/>
            </a:pPr>
            <a:r>
              <a:rPr lang="en-US" b="1" dirty="0" smtClean="0"/>
              <a:t>Nigeria</a:t>
            </a:r>
          </a:p>
          <a:p>
            <a:pPr marL="0" indent="0">
              <a:buNone/>
            </a:pPr>
            <a:r>
              <a:rPr lang="en-US" b="1" dirty="0" smtClean="0"/>
              <a:t>Russia</a:t>
            </a:r>
          </a:p>
          <a:p>
            <a:pPr marL="0" indent="0">
              <a:buNone/>
            </a:pPr>
            <a:r>
              <a:rPr lang="en-US" b="1" dirty="0" smtClean="0"/>
              <a:t>Singapore</a:t>
            </a:r>
          </a:p>
          <a:p>
            <a:pPr marL="0" indent="0">
              <a:buNone/>
            </a:pPr>
            <a:r>
              <a:rPr lang="en-US" b="1" dirty="0" smtClean="0"/>
              <a:t>United States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762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75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Megacities - 2015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022345"/>
              </p:ext>
            </p:extLst>
          </p:nvPr>
        </p:nvGraphicFramePr>
        <p:xfrm>
          <a:off x="381000" y="1295400"/>
          <a:ext cx="3962400" cy="5362956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421466"/>
                <a:gridCol w="1540934"/>
              </a:tblGrid>
              <a:tr h="519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City, Country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Population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(in </a:t>
                      </a:r>
                      <a:r>
                        <a:rPr lang="en-US" sz="1800" b="1" dirty="0">
                          <a:effectLst/>
                        </a:rPr>
                        <a:t>thousands)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Tokyo, Japan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37,833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Delhi, India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24,953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 smtClean="0">
                          <a:effectLst/>
                        </a:rPr>
                        <a:t>Shanghai,China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22,991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Mexico City, Mexico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20,843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Sao Paulo, Brazil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20,831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Mumbai,</a:t>
                      </a:r>
                      <a:r>
                        <a:rPr lang="en-US" sz="1800" b="0" baseline="0" dirty="0" smtClean="0">
                          <a:effectLst/>
                        </a:rPr>
                        <a:t> </a:t>
                      </a:r>
                      <a:r>
                        <a:rPr lang="en-US" sz="1800" b="0" dirty="0" smtClean="0">
                          <a:effectLst/>
                        </a:rPr>
                        <a:t>India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20,741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Osaka, Japan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20,123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Beijing, China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19,520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New York, US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18,591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Cairo, Egypt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18,419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Dhaka,</a:t>
                      </a:r>
                      <a:r>
                        <a:rPr lang="en-US" sz="1800" b="0" baseline="0" dirty="0" smtClean="0">
                          <a:effectLst/>
                        </a:rPr>
                        <a:t> </a:t>
                      </a:r>
                      <a:r>
                        <a:rPr lang="en-US" sz="1800" b="0" dirty="0" smtClean="0">
                          <a:effectLst/>
                        </a:rPr>
                        <a:t>Bangladesh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16,982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Karachi, Pakistan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16,126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Buenos</a:t>
                      </a:r>
                      <a:r>
                        <a:rPr lang="en-US" sz="1800" b="0" baseline="0" dirty="0" smtClean="0">
                          <a:effectLst/>
                        </a:rPr>
                        <a:t> Aires, </a:t>
                      </a:r>
                      <a:r>
                        <a:rPr lang="en-US" sz="1800" b="0" dirty="0" smtClean="0">
                          <a:effectLst/>
                        </a:rPr>
                        <a:t>Argentina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15,024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Calcutta, India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14,766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Istanbul, Turkey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13,954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89179"/>
              </p:ext>
            </p:extLst>
          </p:nvPr>
        </p:nvGraphicFramePr>
        <p:xfrm>
          <a:off x="4800600" y="1295401"/>
          <a:ext cx="3962400" cy="4983842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438400"/>
                <a:gridCol w="1524000"/>
              </a:tblGrid>
              <a:tr h="604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City, County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Population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(in </a:t>
                      </a:r>
                      <a:r>
                        <a:rPr lang="en-US" sz="1800" dirty="0">
                          <a:effectLst/>
                        </a:rPr>
                        <a:t>thousands)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Chongqing, China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12,916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Rio de </a:t>
                      </a:r>
                      <a:r>
                        <a:rPr lang="en-US" sz="1800" b="0" dirty="0" smtClean="0">
                          <a:effectLst/>
                        </a:rPr>
                        <a:t>Janeiro, Brazil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12,825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Manila, Philippines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12,764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Lagos, Nigeria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12,614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Los </a:t>
                      </a:r>
                      <a:r>
                        <a:rPr lang="en-US" sz="1800" b="0" dirty="0" smtClean="0">
                          <a:effectLst/>
                        </a:rPr>
                        <a:t>Angeles, US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12,308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Moscow, Russia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12,063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29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Guangzhou, </a:t>
                      </a:r>
                      <a:r>
                        <a:rPr lang="en-US" sz="1800" b="0" dirty="0" smtClean="0">
                          <a:effectLst/>
                        </a:rPr>
                        <a:t>Guangdong, China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11,843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Kinshasa, Congo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11,116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Tianjin, China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10,860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Paris, France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10,764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Shenzhen, China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10,680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London, UK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10,189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Jakarta, Indonesia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10,176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76200"/>
            <a:ext cx="720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5096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Population - 2050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83702"/>
              </p:ext>
            </p:extLst>
          </p:nvPr>
        </p:nvGraphicFramePr>
        <p:xfrm>
          <a:off x="2133600" y="1524000"/>
          <a:ext cx="4800600" cy="4935581"/>
        </p:xfrm>
        <a:graphic>
          <a:graphicData uri="http://schemas.openxmlformats.org/drawingml/2006/table">
            <a:tbl>
              <a:tblPr firstRow="1" firstCol="1" bandRow="1"/>
              <a:tblGrid>
                <a:gridCol w="2338754"/>
                <a:gridCol w="2461846"/>
              </a:tblGrid>
              <a:tr h="337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Country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Population</a:t>
                      </a:r>
                      <a:r>
                        <a:rPr lang="en-US" sz="1800" b="1" baseline="0" dirty="0" smtClean="0">
                          <a:effectLst/>
                        </a:rPr>
                        <a:t> (projected) 2050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00"/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Australia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Botswana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Brazil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Canada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China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Germany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India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Indonesia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Japan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Nigeria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Russia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Singapore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United States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76200"/>
            <a:ext cx="720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11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6802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65237"/>
            <a:ext cx="6781800" cy="4525963"/>
          </a:xfrm>
        </p:spPr>
        <p:txBody>
          <a:bodyPr numCol="1"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Sources:</a:t>
            </a:r>
          </a:p>
          <a:p>
            <a:r>
              <a:rPr lang="en-US" dirty="0"/>
              <a:t>Land area, Arable land area, Forest area: </a:t>
            </a:r>
            <a:r>
              <a:rPr lang="en-US" i="1" dirty="0"/>
              <a:t>FAO country </a:t>
            </a:r>
            <a:r>
              <a:rPr lang="en-US" i="1" dirty="0" smtClean="0"/>
              <a:t>profiles</a:t>
            </a:r>
            <a:endParaRPr lang="en-US" dirty="0"/>
          </a:p>
          <a:p>
            <a:r>
              <a:rPr lang="en-US" dirty="0" smtClean="0"/>
              <a:t>1980 </a:t>
            </a:r>
            <a:r>
              <a:rPr lang="en-US" dirty="0"/>
              <a:t>population: World Bank Databank</a:t>
            </a:r>
          </a:p>
          <a:p>
            <a:r>
              <a:rPr lang="en-US" dirty="0"/>
              <a:t>1980 percent urban, 1980 megacities: UN </a:t>
            </a:r>
            <a:r>
              <a:rPr lang="en-US" i="1" dirty="0"/>
              <a:t>World Urbanization Prospects: The 2005 Revision</a:t>
            </a:r>
            <a:endParaRPr lang="en-US" dirty="0"/>
          </a:p>
          <a:p>
            <a:r>
              <a:rPr lang="en-US" dirty="0"/>
              <a:t>2015 Percent urban, 2015 megacities: UN </a:t>
            </a:r>
            <a:r>
              <a:rPr lang="en-US" i="1" dirty="0"/>
              <a:t>World Urbanization Prospects, 2014 Revision</a:t>
            </a:r>
          </a:p>
          <a:p>
            <a:r>
              <a:rPr lang="en-US" dirty="0"/>
              <a:t>2050 projected populations: US Census Bureau International Database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" y="76200"/>
            <a:ext cx="720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84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Land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635358"/>
              </p:ext>
            </p:extLst>
          </p:nvPr>
        </p:nvGraphicFramePr>
        <p:xfrm>
          <a:off x="1219200" y="1524001"/>
          <a:ext cx="6629400" cy="472439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209800"/>
                <a:gridCol w="2326106"/>
                <a:gridCol w="2093494"/>
              </a:tblGrid>
              <a:tr h="337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Country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Land (hectares)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Land squares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Australia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768,230,000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Botswana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56,673,000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Brazil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845,942,000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Canada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909,351,000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China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932,749,000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Germany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34,857,000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India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297,317,000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Indonesia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181,157,000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Japan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36,450,000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Nigeria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91,077,000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Russia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1,637,687,000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Singapore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United States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914,742,000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762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795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456788"/>
              </p:ext>
            </p:extLst>
          </p:nvPr>
        </p:nvGraphicFramePr>
        <p:xfrm>
          <a:off x="228600" y="1143000"/>
          <a:ext cx="2133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335"/>
                <a:gridCol w="941265"/>
              </a:tblGrid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Land Squares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1,638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5436" y="697468"/>
            <a:ext cx="138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Total Land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762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717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11657"/>
              </p:ext>
            </p:extLst>
          </p:nvPr>
        </p:nvGraphicFramePr>
        <p:xfrm>
          <a:off x="228600" y="1143000"/>
          <a:ext cx="2133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335"/>
                <a:gridCol w="941265"/>
              </a:tblGrid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Land Squares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1,638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711284"/>
              </p:ext>
            </p:extLst>
          </p:nvPr>
        </p:nvGraphicFramePr>
        <p:xfrm>
          <a:off x="2438400" y="1143000"/>
          <a:ext cx="2133600" cy="539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914400"/>
              </a:tblGrid>
              <a:tr h="631149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Pop : Land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33.4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28.5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2.8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</a:t>
                      </a:r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5436" y="697468"/>
            <a:ext cx="138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Total Land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4204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 defTabSz="182880"/>
            <a:r>
              <a:rPr lang="en-US" dirty="0" smtClean="0"/>
              <a:t>B. Population to</a:t>
            </a:r>
          </a:p>
          <a:p>
            <a:pPr indent="-274320" defTabSz="228600"/>
            <a:r>
              <a:rPr lang="en-US" dirty="0" smtClean="0"/>
              <a:t>	Land ratio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762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210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59126"/>
              </p:ext>
            </p:extLst>
          </p:nvPr>
        </p:nvGraphicFramePr>
        <p:xfrm>
          <a:off x="228600" y="1143000"/>
          <a:ext cx="2133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335"/>
                <a:gridCol w="941265"/>
              </a:tblGrid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Land Squares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1,638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70322"/>
              </p:ext>
            </p:extLst>
          </p:nvPr>
        </p:nvGraphicFramePr>
        <p:xfrm>
          <a:off x="2438400" y="1143000"/>
          <a:ext cx="2133600" cy="539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914400"/>
              </a:tblGrid>
              <a:tr h="631149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Pop : Land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33.4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28.5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2.8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</a:t>
                      </a:r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43473"/>
              </p:ext>
            </p:extLst>
          </p:nvPr>
        </p:nvGraphicFramePr>
        <p:xfrm>
          <a:off x="4648200" y="990600"/>
          <a:ext cx="2133600" cy="5735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Arable Land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57.1%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43.0%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34.6%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24.0%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17.8%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9.3%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6.3%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5.3%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5436" y="697468"/>
            <a:ext cx="138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Total Land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4204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 defTabSz="182880"/>
            <a:r>
              <a:rPr lang="en-US" dirty="0" smtClean="0"/>
              <a:t>B. Population to</a:t>
            </a:r>
          </a:p>
          <a:p>
            <a:pPr indent="-274320" defTabSz="228600"/>
            <a:r>
              <a:rPr lang="en-US" dirty="0" smtClean="0"/>
              <a:t>	Land ratio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268069"/>
            <a:ext cx="1754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dirty="0" smtClean="0"/>
              <a:t>C. Percentage of 	Arable Land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762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83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853668"/>
              </p:ext>
            </p:extLst>
          </p:nvPr>
        </p:nvGraphicFramePr>
        <p:xfrm>
          <a:off x="228600" y="1143000"/>
          <a:ext cx="2133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335"/>
                <a:gridCol w="941265"/>
              </a:tblGrid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Land Squares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1,638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01602"/>
              </p:ext>
            </p:extLst>
          </p:nvPr>
        </p:nvGraphicFramePr>
        <p:xfrm>
          <a:off x="2438400" y="1143000"/>
          <a:ext cx="2133600" cy="539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914400"/>
              </a:tblGrid>
              <a:tr h="631149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Pop : Land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33.4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28.5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2.8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</a:t>
                      </a:r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459437"/>
              </p:ext>
            </p:extLst>
          </p:nvPr>
        </p:nvGraphicFramePr>
        <p:xfrm>
          <a:off x="4648200" y="990600"/>
          <a:ext cx="2133600" cy="5735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Arable Land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57.1%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43.0%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34.6%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24.0%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17.8%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9.3%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6.3%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5.3%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856971"/>
              </p:ext>
            </p:extLst>
          </p:nvPr>
        </p:nvGraphicFramePr>
        <p:xfrm>
          <a:off x="6858000" y="990600"/>
          <a:ext cx="2133600" cy="5735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Pop : Arable Land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2.09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1.37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0.50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</a:t>
                      </a:r>
                      <a:r>
                        <a:rPr lang="en-US" baseline="0" dirty="0" smtClean="0"/>
                        <a:t> 0.37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</a:t>
                      </a:r>
                      <a:r>
                        <a:rPr lang="en-US" baseline="0" dirty="0" smtClean="0"/>
                        <a:t> 0.21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</a:t>
                      </a:r>
                      <a:r>
                        <a:rPr lang="en-US" baseline="0" dirty="0" smtClean="0"/>
                        <a:t> 0.17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</a:t>
                      </a:r>
                      <a:r>
                        <a:rPr lang="en-US" baseline="0" dirty="0" smtClean="0"/>
                        <a:t> 0.15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</a:t>
                      </a:r>
                      <a:r>
                        <a:rPr lang="en-US" baseline="0" dirty="0" smtClean="0"/>
                        <a:t> 0.14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</a:t>
                      </a:r>
                      <a:r>
                        <a:rPr lang="en-US" baseline="0" dirty="0" smtClean="0"/>
                        <a:t> 0.14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</a:t>
                      </a:r>
                      <a:r>
                        <a:rPr lang="en-US" baseline="0" dirty="0" smtClean="0"/>
                        <a:t> 0.09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</a:t>
                      </a:r>
                      <a:r>
                        <a:rPr lang="en-US" baseline="0" dirty="0" smtClean="0"/>
                        <a:t> 0.04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1:</a:t>
                      </a:r>
                      <a:r>
                        <a:rPr lang="en-US" sz="1400" baseline="0" dirty="0" smtClean="0"/>
                        <a:t> 0.0001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5436" y="697468"/>
            <a:ext cx="138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Total Land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4204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 defTabSz="182880"/>
            <a:r>
              <a:rPr lang="en-US" dirty="0" smtClean="0"/>
              <a:t>B. Population to</a:t>
            </a:r>
          </a:p>
          <a:p>
            <a:pPr indent="-274320" defTabSz="228600"/>
            <a:r>
              <a:rPr lang="en-US" dirty="0" smtClean="0"/>
              <a:t>	Land ratio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268069"/>
            <a:ext cx="1754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dirty="0" smtClean="0"/>
              <a:t>C. Percentage of 	Arable Land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0" y="2680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dirty="0" smtClean="0"/>
              <a:t>D. Population to	Arable Land ratio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762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09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049082"/>
              </p:ext>
            </p:extLst>
          </p:nvPr>
        </p:nvGraphicFramePr>
        <p:xfrm>
          <a:off x="228600" y="817237"/>
          <a:ext cx="5410200" cy="58883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5400"/>
                <a:gridCol w="1219200"/>
                <a:gridCol w="228600"/>
                <a:gridCol w="1371600"/>
                <a:gridCol w="1295400"/>
              </a:tblGrid>
              <a:tr h="928252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Population Squares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change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147%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2854" y="381000"/>
            <a:ext cx="4280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. Change in Total Population (1980 – 2015)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762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0406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672315"/>
              </p:ext>
            </p:extLst>
          </p:nvPr>
        </p:nvGraphicFramePr>
        <p:xfrm>
          <a:off x="228600" y="817237"/>
          <a:ext cx="5410200" cy="58883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5400"/>
                <a:gridCol w="1219200"/>
                <a:gridCol w="228600"/>
                <a:gridCol w="1371600"/>
                <a:gridCol w="1295400"/>
              </a:tblGrid>
              <a:tr h="928252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Population Squares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change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147%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47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2854" y="381000"/>
            <a:ext cx="4280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. Change in Total Population (1980 – 2015)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516514"/>
              </p:ext>
            </p:extLst>
          </p:nvPr>
        </p:nvGraphicFramePr>
        <p:xfrm>
          <a:off x="6004560" y="1143000"/>
          <a:ext cx="2743200" cy="539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8240"/>
                <a:gridCol w="1584960"/>
              </a:tblGrid>
              <a:tr h="631149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in </a:t>
                      </a:r>
                      <a:r>
                        <a:rPr lang="en-US" dirty="0" smtClean="0"/>
                        <a:t>Urban % pts.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Botswana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Nigeria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42046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dirty="0" smtClean="0"/>
              <a:t>F. Change in Urban 	Percentage (1980 – 2015)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762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483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Megacities - 1980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57223"/>
              </p:ext>
            </p:extLst>
          </p:nvPr>
        </p:nvGraphicFramePr>
        <p:xfrm>
          <a:off x="2438400" y="1981200"/>
          <a:ext cx="4343400" cy="210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1600200"/>
              </a:tblGrid>
              <a:tr h="631149">
                <a:tc>
                  <a:txBody>
                    <a:bodyPr/>
                    <a:lstStyle/>
                    <a:p>
                      <a:r>
                        <a:rPr lang="en-US" dirty="0" smtClean="0"/>
                        <a:t>City, Country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 </a:t>
                      </a:r>
                    </a:p>
                    <a:p>
                      <a:r>
                        <a:rPr lang="en-US" dirty="0" smtClean="0"/>
                        <a:t>(in thousands)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Tokyo, Japan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New York,</a:t>
                      </a:r>
                      <a:r>
                        <a:rPr lang="en-US" baseline="0" dirty="0" smtClean="0"/>
                        <a:t> 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Mexico</a:t>
                      </a:r>
                      <a:r>
                        <a:rPr lang="en-US" baseline="0" dirty="0" smtClean="0"/>
                        <a:t> City, Mexico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5">
                <a:tc>
                  <a:txBody>
                    <a:bodyPr/>
                    <a:lstStyle/>
                    <a:p>
                      <a:r>
                        <a:rPr lang="en-US" dirty="0" smtClean="0"/>
                        <a:t>Sao</a:t>
                      </a:r>
                      <a:r>
                        <a:rPr lang="en-US" baseline="0" dirty="0" smtClean="0"/>
                        <a:t> Paulo, Brazil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762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0128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990</Words>
  <Application>Microsoft Office PowerPoint</Application>
  <PresentationFormat>On-screen Show (4:3)</PresentationFormat>
  <Paragraphs>599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Total 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Megacities - 1980</vt:lpstr>
      <vt:lpstr>Megacities - 2015</vt:lpstr>
      <vt:lpstr>Projected Population - 2050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cbliese</dc:creator>
  <cp:lastModifiedBy>Pam Wasserman</cp:lastModifiedBy>
  <cp:revision>38</cp:revision>
  <dcterms:created xsi:type="dcterms:W3CDTF">2014-07-29T21:07:27Z</dcterms:created>
  <dcterms:modified xsi:type="dcterms:W3CDTF">2015-11-10T19:40:21Z</dcterms:modified>
</cp:coreProperties>
</file>